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6858000" cx="12192000"/>
  <p:notesSz cx="6858000" cy="9144000"/>
  <p:embeddedFontLst>
    <p:embeddedFont>
      <p:font typeface="Work Sans Medium"/>
      <p:regular r:id="rId20"/>
      <p:bold r:id="rId21"/>
      <p:italic r:id="rId22"/>
      <p:boldItalic r:id="rId23"/>
    </p:embeddedFont>
    <p:embeddedFont>
      <p:font typeface="Work Sans"/>
      <p:regular r:id="rId24"/>
      <p:bold r:id="rId25"/>
      <p:italic r:id="rId26"/>
      <p:boldItalic r:id="rId27"/>
    </p:embeddedFont>
    <p:embeddedFont>
      <p:font typeface="Work Sans Light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Medium-regular.fntdata"/><Relationship Id="rId22" Type="http://schemas.openxmlformats.org/officeDocument/2006/relationships/font" Target="fonts/WorkSansMedium-italic.fntdata"/><Relationship Id="rId21" Type="http://schemas.openxmlformats.org/officeDocument/2006/relationships/font" Target="fonts/WorkSansMedium-bold.fntdata"/><Relationship Id="rId24" Type="http://schemas.openxmlformats.org/officeDocument/2006/relationships/font" Target="fonts/WorkSans-regular.fntdata"/><Relationship Id="rId23" Type="http://schemas.openxmlformats.org/officeDocument/2006/relationships/font" Target="fonts/WorkSansMedium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WorkSans-italic.fntdata"/><Relationship Id="rId25" Type="http://schemas.openxmlformats.org/officeDocument/2006/relationships/font" Target="fonts/WorkSans-bold.fntdata"/><Relationship Id="rId28" Type="http://schemas.openxmlformats.org/officeDocument/2006/relationships/font" Target="fonts/WorkSansLight-regular.fntdata"/><Relationship Id="rId27" Type="http://schemas.openxmlformats.org/officeDocument/2006/relationships/font" Target="fonts/Work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WorkSansLigh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WorkSansLight-boldItalic.fntdata"/><Relationship Id="rId30" Type="http://schemas.openxmlformats.org/officeDocument/2006/relationships/font" Target="fonts/WorkSansLight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2.png>
</file>

<file path=ppt/media/image2.png>
</file>

<file path=ppt/media/image3.png>
</file>

<file path=ppt/media/image5.png>
</file>

<file path=ppt/media/image6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MX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iapositiva de título">
  <p:cSld name="1_Diapositiva de título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nterfaz de usuario gráfica, Texto, Aplicación&#10;&#10;Descripción generada automáticamente" id="16" name="Google Shape;16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9" name="Google Shape;59;p1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1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3" name="Google Shape;73;p1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4" name="Google Shape;74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1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1" name="Google Shape;81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Encabezado de sección">
  <p:cSld name="1_Encabezado de sección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027833" y="317431"/>
            <a:ext cx="811391" cy="790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Encabezado de sección">
  <p:cSld name="2_Encabezado de sección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trón de fondo&#10;&#10;Descripción generada automáticamente" id="20" name="Google Shape;2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54859" y="303050"/>
            <a:ext cx="855785" cy="833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4" name="Google Shape;34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1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/>
        </p:nvSpPr>
        <p:spPr>
          <a:xfrm>
            <a:off x="995422" y="2551837"/>
            <a:ext cx="6453678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5400" u="none" cap="none" strike="noStrike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Nombre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5400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Del Proyecto</a:t>
            </a:r>
            <a:endParaRPr b="1" sz="4000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02" name="Google Shape;102;p17"/>
          <p:cNvSpPr txBox="1"/>
          <p:nvPr/>
        </p:nvSpPr>
        <p:spPr>
          <a:xfrm>
            <a:off x="6498769" y="2761818"/>
            <a:ext cx="2001545" cy="133436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Sistema</a:t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8500314" y="2761818"/>
            <a:ext cx="2001545" cy="133436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Alcance</a:t>
            </a:r>
            <a:endParaRPr/>
          </a:p>
        </p:txBody>
      </p:sp>
      <p:sp>
        <p:nvSpPr>
          <p:cNvPr id="176" name="Google Shape;176;p26"/>
          <p:cNvSpPr txBox="1"/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Sistema</a:t>
            </a:r>
            <a:endParaRPr b="1" sz="1600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77" name="Google Shape;177;p26"/>
          <p:cNvSpPr txBox="1"/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/>
          </a:p>
        </p:txBody>
      </p:sp>
      <p:sp>
        <p:nvSpPr>
          <p:cNvPr id="178" name="Google Shape;178;p26"/>
          <p:cNvSpPr txBox="1"/>
          <p:nvPr/>
        </p:nvSpPr>
        <p:spPr>
          <a:xfrm>
            <a:off x="372353" y="1667521"/>
            <a:ext cx="11447293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Párrafo o separación por punto describiendo (máximo 6 líneas por párrafo):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Qué hace el Sistema: Operaciones que los perfiles pueden hacer (ModProceso1, ModProceso2, ModProceso3)</a:t>
            </a:r>
            <a:endParaRPr/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Qué NO hace el Sistema: Operaciones que NO va hacer el Sistema (ModProceso4, ModProceso5). </a:t>
            </a:r>
            <a:endParaRPr/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Tecnologías: Descripción de tecnologías del proyecto (Arquitectura de software, patrones de diseño, Back-End, Frond-End, librerías, frameworks, entre otros)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NOTA</a:t>
            </a: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: No se usan viñetas o numeración, a menos que sea para contar o describir una serie de pasos. Se pueden utilizar imágenes de apoyo.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/>
        </p:nvSpPr>
        <p:spPr>
          <a:xfrm>
            <a:off x="456236" y="457723"/>
            <a:ext cx="10515600" cy="6765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4400"/>
              <a:buFont typeface="Work Sans Medium"/>
              <a:buNone/>
            </a:pPr>
            <a:r>
              <a:rPr lang="es-MX" sz="4400">
                <a:solidFill>
                  <a:srgbClr val="0C0C0C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Alcance</a:t>
            </a:r>
            <a:endParaRPr/>
          </a:p>
        </p:txBody>
      </p:sp>
      <p:sp>
        <p:nvSpPr>
          <p:cNvPr id="184" name="Google Shape;184;p27"/>
          <p:cNvSpPr txBox="1"/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Sistema</a:t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85" name="Google Shape;185;p27"/>
          <p:cNvSpPr txBox="1"/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/>
          </a:p>
        </p:txBody>
      </p:sp>
      <p:sp>
        <p:nvSpPr>
          <p:cNvPr id="186" name="Google Shape;186;p27"/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“Si se requiere esta diapositiva, de lo contrario eliminarla”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Delimitación</a:t>
            </a:r>
            <a:endParaRPr/>
          </a:p>
        </p:txBody>
      </p:sp>
      <p:sp>
        <p:nvSpPr>
          <p:cNvPr id="192" name="Google Shape;192;p28"/>
          <p:cNvSpPr txBox="1"/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Sistema</a:t>
            </a:r>
            <a:endParaRPr b="1" sz="1600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93" name="Google Shape;193;p28"/>
          <p:cNvSpPr txBox="1"/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/>
          </a:p>
        </p:txBody>
      </p:sp>
      <p:sp>
        <p:nvSpPr>
          <p:cNvPr id="194" name="Google Shape;194;p28"/>
          <p:cNvSpPr txBox="1"/>
          <p:nvPr/>
        </p:nvSpPr>
        <p:spPr>
          <a:xfrm>
            <a:off x="372353" y="1667521"/>
            <a:ext cx="11447293" cy="20621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Párrafo o separación por punto describiendo (máximo 6 líneas por párrafo):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El cronograma: Hasta dónde va el proyecto en términos de Tiempo, actividades, evidencias, responsables, entre otros (Revisar concepto de Modelo Gantt)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NOTA</a:t>
            </a: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: No se usan viñetas o numeración, a menos que sea para contar o describir una serie de pasos. Se pueden utilizar imágenes de apoyo.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/>
          <p:nvPr/>
        </p:nvSpPr>
        <p:spPr>
          <a:xfrm>
            <a:off x="456236" y="457723"/>
            <a:ext cx="10515600" cy="6765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4400"/>
              <a:buFont typeface="Work Sans Medium"/>
              <a:buNone/>
            </a:pPr>
            <a:r>
              <a:rPr lang="es-MX" sz="4400">
                <a:solidFill>
                  <a:srgbClr val="0C0C0C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Delimitación</a:t>
            </a:r>
            <a:endParaRPr/>
          </a:p>
        </p:txBody>
      </p:sp>
      <p:sp>
        <p:nvSpPr>
          <p:cNvPr id="200" name="Google Shape;200;p29"/>
          <p:cNvSpPr txBox="1"/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Sistema</a:t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201" name="Google Shape;201;p29"/>
          <p:cNvSpPr txBox="1"/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/>
          </a:p>
        </p:txBody>
      </p:sp>
      <p:sp>
        <p:nvSpPr>
          <p:cNvPr id="202" name="Google Shape;202;p29"/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“Si se requiere esta diapositiva, de lo contrario eliminarla”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Work Sans Medium"/>
              <a:buNone/>
            </a:pPr>
            <a:r>
              <a:rPr lang="es-MX" sz="32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Entregables Proyecto Formativo</a:t>
            </a:r>
            <a:br>
              <a:rPr lang="es-MX" sz="32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</a:br>
            <a:r>
              <a:rPr lang="es-MX" sz="32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por Trimestre</a:t>
            </a:r>
            <a:endParaRPr sz="3200"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209" name="Google Shape;209;p30"/>
          <p:cNvSpPr txBox="1"/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Sistema</a:t>
            </a:r>
            <a:endParaRPr b="1" sz="1600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210" name="Google Shape;210;p30"/>
          <p:cNvSpPr txBox="1"/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/>
          </a:p>
        </p:txBody>
      </p:sp>
      <p:sp>
        <p:nvSpPr>
          <p:cNvPr id="211" name="Google Shape;211;p30"/>
          <p:cNvSpPr txBox="1"/>
          <p:nvPr/>
        </p:nvSpPr>
        <p:spPr>
          <a:xfrm>
            <a:off x="1366063" y="1881018"/>
            <a:ext cx="3854368" cy="2031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Plan de Proyecto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Levantamiento de Información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Diagrama de Procesos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IEEE-830 o Historias de Usuario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Diagrama Casos de Uso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Casos de Uso Extendido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Diagrama de Clases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Prototipo No Funcional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Patrón de Diseño</a:t>
            </a:r>
            <a:endParaRPr sz="14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grpSp>
        <p:nvGrpSpPr>
          <p:cNvPr id="212" name="Google Shape;212;p30"/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213" name="Google Shape;213;p30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30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b="1" lang="es-MX" sz="1800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Primer Trimestre</a:t>
              </a:r>
              <a:endParaRPr/>
            </a:p>
          </p:txBody>
        </p:sp>
      </p:grpSp>
      <p:sp>
        <p:nvSpPr>
          <p:cNvPr id="215" name="Google Shape;215;p30"/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Modelo Entidad Relación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Modelo Relacional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Diccionario de Datos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Script de la BBDD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Sentencias DDL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Consultas DML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Automatización de la BBDD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Sistema de Información Web – Servidor Local</a:t>
            </a:r>
            <a:endParaRPr sz="14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grpSp>
        <p:nvGrpSpPr>
          <p:cNvPr id="216" name="Google Shape;216;p30"/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217" name="Google Shape;217;p30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30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b="1" lang="es-MX" sz="1800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Segundo Trimestre</a:t>
              </a:r>
              <a:endParaRPr/>
            </a:p>
          </p:txBody>
        </p:sp>
      </p:grpSp>
      <p:grpSp>
        <p:nvGrpSpPr>
          <p:cNvPr id="219" name="Google Shape;219;p30"/>
          <p:cNvGrpSpPr/>
          <p:nvPr/>
        </p:nvGrpSpPr>
        <p:grpSpPr>
          <a:xfrm>
            <a:off x="4902545" y="2675450"/>
            <a:ext cx="3239167" cy="347863"/>
            <a:chOff x="668953" y="1494678"/>
            <a:chExt cx="3239167" cy="347863"/>
          </a:xfrm>
        </p:grpSpPr>
        <p:sp>
          <p:nvSpPr>
            <p:cNvPr id="220" name="Google Shape;220;p30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30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b="1" lang="es-MX" sz="1800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Tercer Trimestre</a:t>
              </a:r>
              <a:endParaRPr/>
            </a:p>
          </p:txBody>
        </p:sp>
      </p:grpSp>
      <p:sp>
        <p:nvSpPr>
          <p:cNvPr id="222" name="Google Shape;222;p30"/>
          <p:cNvSpPr txBox="1"/>
          <p:nvPr/>
        </p:nvSpPr>
        <p:spPr>
          <a:xfrm>
            <a:off x="5138058" y="3116381"/>
            <a:ext cx="385436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Planeación de Pruebas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Ejecución de Pruebas</a:t>
            </a:r>
            <a:endParaRPr sz="14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grpSp>
        <p:nvGrpSpPr>
          <p:cNvPr id="223" name="Google Shape;223;p30"/>
          <p:cNvGrpSpPr/>
          <p:nvPr/>
        </p:nvGrpSpPr>
        <p:grpSpPr>
          <a:xfrm>
            <a:off x="4909555" y="4722219"/>
            <a:ext cx="3239167" cy="347863"/>
            <a:chOff x="668953" y="1494678"/>
            <a:chExt cx="3239167" cy="347863"/>
          </a:xfrm>
        </p:grpSpPr>
        <p:sp>
          <p:nvSpPr>
            <p:cNvPr id="224" name="Google Shape;224;p30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30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b="1" lang="es-MX" sz="1800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Cuarto Trimestre</a:t>
              </a:r>
              <a:endParaRPr/>
            </a:p>
          </p:txBody>
        </p:sp>
      </p:grpSp>
      <p:sp>
        <p:nvSpPr>
          <p:cNvPr id="226" name="Google Shape;226;p30"/>
          <p:cNvSpPr txBox="1"/>
          <p:nvPr/>
        </p:nvSpPr>
        <p:spPr>
          <a:xfrm>
            <a:off x="5138058" y="5219739"/>
            <a:ext cx="3854368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Manual de Instalación 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Configuración del Servidor de Aplicaciones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Configuración del Servidor de BBDD</a:t>
            </a:r>
            <a:endParaRPr sz="14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grpSp>
        <p:nvGrpSpPr>
          <p:cNvPr id="227" name="Google Shape;227;p30"/>
          <p:cNvGrpSpPr/>
          <p:nvPr/>
        </p:nvGrpSpPr>
        <p:grpSpPr>
          <a:xfrm>
            <a:off x="8350341" y="3568215"/>
            <a:ext cx="3239167" cy="347863"/>
            <a:chOff x="668953" y="1494678"/>
            <a:chExt cx="3239167" cy="347863"/>
          </a:xfrm>
        </p:grpSpPr>
        <p:sp>
          <p:nvSpPr>
            <p:cNvPr id="228" name="Google Shape;228;p30"/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30"/>
            <p:cNvSpPr txBox="1"/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8AA00"/>
                </a:buClr>
                <a:buSzPts val="1800"/>
                <a:buFont typeface="Work Sans Light"/>
                <a:buNone/>
              </a:pPr>
              <a:r>
                <a:rPr b="1" lang="es-MX" sz="1800">
                  <a:solidFill>
                    <a:srgbClr val="38AA00"/>
                  </a:solidFill>
                  <a:latin typeface="Work Sans Light"/>
                  <a:ea typeface="Work Sans Light"/>
                  <a:cs typeface="Work Sans Light"/>
                  <a:sym typeface="Work Sans Light"/>
                </a:rPr>
                <a:t>Quinto Trimestre</a:t>
              </a:r>
              <a:endParaRPr/>
            </a:p>
          </p:txBody>
        </p:sp>
      </p:grpSp>
      <p:sp>
        <p:nvSpPr>
          <p:cNvPr id="230" name="Google Shape;230;p30"/>
          <p:cNvSpPr txBox="1"/>
          <p:nvPr/>
        </p:nvSpPr>
        <p:spPr>
          <a:xfrm>
            <a:off x="8578844" y="4065735"/>
            <a:ext cx="2750090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Manual de Usuario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s-MX" sz="1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Sistema de Información Web – Servidor Externo</a:t>
            </a:r>
            <a:endParaRPr sz="14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n que contiene Interfaz de usuario gráfica&#10;&#10;Descripción generada automáticamente" id="235" name="Google Shape;235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/>
        </p:nvSpPr>
        <p:spPr>
          <a:xfrm>
            <a:off x="3252112" y="675443"/>
            <a:ext cx="5687776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72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Nombre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72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Del Proyecto</a:t>
            </a:r>
            <a:endParaRPr/>
          </a:p>
        </p:txBody>
      </p:sp>
      <p:cxnSp>
        <p:nvCxnSpPr>
          <p:cNvPr id="109" name="Google Shape;109;p18"/>
          <p:cNvCxnSpPr/>
          <p:nvPr/>
        </p:nvCxnSpPr>
        <p:spPr>
          <a:xfrm>
            <a:off x="5227899" y="3321934"/>
            <a:ext cx="1736203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0" name="Google Shape;110;p18"/>
          <p:cNvSpPr txBox="1"/>
          <p:nvPr/>
        </p:nvSpPr>
        <p:spPr>
          <a:xfrm>
            <a:off x="4168816" y="3463724"/>
            <a:ext cx="3854368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Apellidos Nombres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Apellidos Nombres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Apellidos Nombres</a:t>
            </a:r>
            <a:endParaRPr sz="1600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Servicio Nacional de Aprendizaje –SENA, Centro de Electricidad Electrónica y Telecomunicaciones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Técnico en Programación de Software - TPS, Primer Trimestre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Instructor Albeiro Ramos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Bogotá, 25 de marzo de 2023</a:t>
            </a:r>
            <a:endParaRPr b="1" sz="1600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57599" y="-68162"/>
            <a:ext cx="10491486" cy="6994324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9"/>
          <p:cNvSpPr/>
          <p:nvPr/>
        </p:nvSpPr>
        <p:spPr>
          <a:xfrm>
            <a:off x="1157468" y="2685327"/>
            <a:ext cx="2939970" cy="34724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1182520" y="2393549"/>
            <a:ext cx="3514740" cy="6765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600"/>
              <a:buFont typeface="Work Sans Light"/>
              <a:buNone/>
            </a:pPr>
            <a:r>
              <a:rPr lang="es-MX" sz="3600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Introducción</a:t>
            </a:r>
            <a:endParaRPr/>
          </a:p>
        </p:txBody>
      </p:sp>
      <p:sp>
        <p:nvSpPr>
          <p:cNvPr id="119" name="Google Shape;119;p19"/>
          <p:cNvSpPr txBox="1"/>
          <p:nvPr/>
        </p:nvSpPr>
        <p:spPr>
          <a:xfrm>
            <a:off x="1145896" y="3275635"/>
            <a:ext cx="3854368" cy="1815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Breve párrafo Introductorio sobre el contexto: sector, organización, producto, servicio, etc.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Descripción de la Presentación, es decir, problema, Objetivos, Justificación, alcance y delimitación.</a:t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/>
          <p:nvPr/>
        </p:nvSpPr>
        <p:spPr>
          <a:xfrm>
            <a:off x="456236" y="416689"/>
            <a:ext cx="10515600" cy="741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 sz="44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Nombre del Proyecto</a:t>
            </a:r>
            <a:endParaRPr/>
          </a:p>
        </p:txBody>
      </p:sp>
      <p:sp>
        <p:nvSpPr>
          <p:cNvPr id="125" name="Google Shape;125;p20"/>
          <p:cNvSpPr txBox="1"/>
          <p:nvPr/>
        </p:nvSpPr>
        <p:spPr>
          <a:xfrm>
            <a:off x="1263775" y="3237807"/>
            <a:ext cx="2001545" cy="133436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Sistema</a:t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26" name="Google Shape;126;p20"/>
          <p:cNvSpPr txBox="1"/>
          <p:nvPr/>
        </p:nvSpPr>
        <p:spPr>
          <a:xfrm>
            <a:off x="3265320" y="3237807"/>
            <a:ext cx="2001545" cy="133436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/>
          </a:p>
        </p:txBody>
      </p:sp>
      <p:sp>
        <p:nvSpPr>
          <p:cNvPr id="127" name="Google Shape;127;p20"/>
          <p:cNvSpPr txBox="1"/>
          <p:nvPr/>
        </p:nvSpPr>
        <p:spPr>
          <a:xfrm>
            <a:off x="6653014" y="2489547"/>
            <a:ext cx="4547336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Problema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Justificación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Alcance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Delimitación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Entregables Trimestre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Problema</a:t>
            </a:r>
            <a:endParaRPr/>
          </a:p>
        </p:txBody>
      </p:sp>
      <p:sp>
        <p:nvSpPr>
          <p:cNvPr id="133" name="Google Shape;133;p21"/>
          <p:cNvSpPr txBox="1"/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Sistema</a:t>
            </a:r>
            <a:endParaRPr b="1" sz="1600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34" name="Google Shape;134;p21"/>
          <p:cNvSpPr txBox="1"/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/>
          </a:p>
        </p:txBody>
      </p:sp>
      <p:sp>
        <p:nvSpPr>
          <p:cNvPr id="135" name="Google Shape;135;p21"/>
          <p:cNvSpPr txBox="1"/>
          <p:nvPr/>
        </p:nvSpPr>
        <p:spPr>
          <a:xfrm>
            <a:off x="372353" y="1667521"/>
            <a:ext cx="11447293" cy="42780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Párrafo o separación por punto describiendo (máximo 6 líneas por párrafo):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La Empresa, es decir, nombre, ubicación, a qué se dedica, etc.</a:t>
            </a:r>
            <a:endParaRPr/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Los Procesos en los que se va a intervenir : Proceso1, Proceso2, Proceso3</a:t>
            </a:r>
            <a:endParaRPr/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El análisis de la información: Utilización de las Técnicas e Instrumentos de recolección de datos: Revisión Documental (Análisis de datos). Entrevista (Entrevista). Encuesta (Cuestionario). Observación Directa (Diario de Campo). A quiénes: Cargo-Funciones.</a:t>
            </a:r>
            <a:endParaRPr/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Las necesidades encontradas: Proceso1 (Descripción del proceso y necesidades encontradas). Proceso2 (Descripción del proceso y necesidades encontradas). Proceso3 (Descripción del proceso y necesidades encontradas).</a:t>
            </a:r>
            <a:endParaRPr/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NOTA</a:t>
            </a: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: No se usan viñetas o numeración, a menos que sea para contar o describir una serie de pasos. Se pueden utilizar imágenes de apoyo.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/>
        </p:nvSpPr>
        <p:spPr>
          <a:xfrm>
            <a:off x="456236" y="457723"/>
            <a:ext cx="10515600" cy="6765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4400"/>
              <a:buFont typeface="Work Sans Medium"/>
              <a:buNone/>
            </a:pPr>
            <a:r>
              <a:rPr lang="es-MX" sz="4400">
                <a:solidFill>
                  <a:srgbClr val="0C0C0C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Problema</a:t>
            </a:r>
            <a:endParaRPr/>
          </a:p>
        </p:txBody>
      </p:sp>
      <p:sp>
        <p:nvSpPr>
          <p:cNvPr id="141" name="Google Shape;141;p22"/>
          <p:cNvSpPr txBox="1"/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Sistema</a:t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42" name="Google Shape;142;p22"/>
          <p:cNvSpPr txBox="1"/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/>
          </a:p>
        </p:txBody>
      </p:sp>
      <p:sp>
        <p:nvSpPr>
          <p:cNvPr id="143" name="Google Shape;143;p22"/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“Si se requiere esta diapositiva, de lo contrario eliminarla”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/>
          <p:nvPr/>
        </p:nvSpPr>
        <p:spPr>
          <a:xfrm>
            <a:off x="1314043" y="593940"/>
            <a:ext cx="3527266" cy="34724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23"/>
          <p:cNvSpPr txBox="1"/>
          <p:nvPr/>
        </p:nvSpPr>
        <p:spPr>
          <a:xfrm>
            <a:off x="1039184" y="310961"/>
            <a:ext cx="4076985" cy="6765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200"/>
              <a:buFont typeface="Work Sans Light"/>
              <a:buNone/>
            </a:pPr>
            <a:r>
              <a:rPr lang="es-MX" sz="3200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 General</a:t>
            </a:r>
            <a:endParaRPr/>
          </a:p>
        </p:txBody>
      </p:sp>
      <p:sp>
        <p:nvSpPr>
          <p:cNvPr id="150" name="Google Shape;150;p23"/>
          <p:cNvSpPr txBox="1"/>
          <p:nvPr/>
        </p:nvSpPr>
        <p:spPr>
          <a:xfrm>
            <a:off x="556218" y="1286827"/>
            <a:ext cx="5042916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Desarrollar un Sistema de Información Web [Nombre del Sistema] para el [seguimiento, apoyo, etc.] a los [procesos] de la Empresa [Nombre de la Empresa].</a:t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51" name="Google Shape;151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57599" y="-68162"/>
            <a:ext cx="10491486" cy="6994324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3"/>
          <p:cNvSpPr/>
          <p:nvPr/>
        </p:nvSpPr>
        <p:spPr>
          <a:xfrm>
            <a:off x="484946" y="3146130"/>
            <a:ext cx="4166093" cy="347242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3"/>
          <p:cNvSpPr txBox="1"/>
          <p:nvPr/>
        </p:nvSpPr>
        <p:spPr>
          <a:xfrm>
            <a:off x="574055" y="2888203"/>
            <a:ext cx="4076985" cy="6765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200"/>
              <a:buFont typeface="Work Sans Light"/>
              <a:buNone/>
            </a:pPr>
            <a:r>
              <a:rPr lang="es-MX" sz="3200">
                <a:solidFill>
                  <a:srgbClr val="38AA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Objetivo Específicos</a:t>
            </a:r>
            <a:endParaRPr/>
          </a:p>
        </p:txBody>
      </p:sp>
      <p:sp>
        <p:nvSpPr>
          <p:cNvPr id="154" name="Google Shape;154;p23"/>
          <p:cNvSpPr txBox="1"/>
          <p:nvPr/>
        </p:nvSpPr>
        <p:spPr>
          <a:xfrm>
            <a:off x="764324" y="3660486"/>
            <a:ext cx="4834810" cy="25545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Gestionar los Usuarios de la Empresa [Nombre de la Empresa].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Gestionar [ModProceso1] de la Empresa [Nombre de la Empresa].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Gestionar [ModProceso2] de la Empresa [Nombre de la Empresa].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Gestionar [ModProceso3] de la Empresa [Nombre de la Empresa].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Gestionar los reportes gráficos e impresos de la Empresa [Nombre de la Empresa].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>
            <a:off x="456236" y="11048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Work Sans Medium"/>
              <a:buNone/>
            </a:pPr>
            <a:r>
              <a:rPr lang="es-MX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Justificación</a:t>
            </a:r>
            <a:endParaRPr/>
          </a:p>
        </p:txBody>
      </p:sp>
      <p:sp>
        <p:nvSpPr>
          <p:cNvPr id="160" name="Google Shape;160;p24"/>
          <p:cNvSpPr txBox="1"/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Sistema</a:t>
            </a:r>
            <a:endParaRPr b="1" sz="1600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61" name="Google Shape;161;p24"/>
          <p:cNvSpPr txBox="1"/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1600">
                <a:solidFill>
                  <a:schemeClr val="l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/>
          </a:p>
        </p:txBody>
      </p:sp>
      <p:sp>
        <p:nvSpPr>
          <p:cNvPr id="162" name="Google Shape;162;p24"/>
          <p:cNvSpPr txBox="1"/>
          <p:nvPr/>
        </p:nvSpPr>
        <p:spPr>
          <a:xfrm>
            <a:off x="372353" y="1667521"/>
            <a:ext cx="11447293" cy="47705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Párrafo o separación por punto describiendo (máximo 6 líneas por párrafo):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La solución: Se propone el desarrollo de un Sistema de Información Web denominado [Nombre del Sistema] que sirva como herramienta software de apoyo al seguimiento del/los [Nombre Proceso(s)] de la Empresa [Nombre Empresa]. </a:t>
            </a:r>
            <a:endParaRPr/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La importancia del Sistema: Permitirá la gestión de los [nombre Perfiles] como usuarios de la Empresa [Nombre Empresa] [más Información]. En [ModProceso1] los [Perfiles Usuario] podrán [acciones del Sistema (beneficios comparados con las necesidades encontradas)]. En [ModProceso2] los [Perfiles Usuario] podrán [acciones del Sistema (beneficios comparados con las necesidades encontradas)]. Finalmente, facilitará la gestión de reportes gráficos e impresos, necesarios para la toma de decisiones del personal administrativo de la Empresa [Nombre Empresa]. </a:t>
            </a:r>
            <a:endParaRPr/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El aporte al Sector: El Sistema [Nombre Empresa] servirá como aporte al sector [Sector], como [importancia para el Sector].</a:t>
            </a:r>
            <a:endParaRPr/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NOTA</a:t>
            </a: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: No se usan viñetas o numeración, a menos que sea para contar o describir una serie de pasos. Se pueden utilizar imágenes de apoyo.</a:t>
            </a:r>
            <a:endParaRPr/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/>
        </p:nvSpPr>
        <p:spPr>
          <a:xfrm>
            <a:off x="456236" y="457723"/>
            <a:ext cx="10515600" cy="6765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4400"/>
              <a:buFont typeface="Work Sans Medium"/>
              <a:buNone/>
            </a:pPr>
            <a:r>
              <a:rPr lang="es-MX" sz="4400">
                <a:solidFill>
                  <a:srgbClr val="0C0C0C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Justificación</a:t>
            </a:r>
            <a:endParaRPr/>
          </a:p>
        </p:txBody>
      </p:sp>
      <p:sp>
        <p:nvSpPr>
          <p:cNvPr id="168" name="Google Shape;168;p25"/>
          <p:cNvSpPr txBox="1"/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Sistema</a:t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69" name="Google Shape;169;p25"/>
          <p:cNvSpPr txBox="1"/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Logo Empresa</a:t>
            </a:r>
            <a:endParaRPr/>
          </a:p>
        </p:txBody>
      </p:sp>
      <p:sp>
        <p:nvSpPr>
          <p:cNvPr id="170" name="Google Shape;170;p25"/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“Si se requiere esta diapositiva, de lo contrario eliminarla”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